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6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1D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409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2939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3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024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040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994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146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705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626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61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18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DDBA7-E8D5-46A2-9298-5E6A3699EA13}" type="datetimeFigureOut">
              <a:rPr lang="bg-BG" smtClean="0"/>
              <a:t>10.2.2020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8388-21C2-4FA8-90D0-33A3923EC12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059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ртина 5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128" y="274320"/>
            <a:ext cx="4867656" cy="4867656"/>
          </a:xfrm>
          <a:prstGeom prst="rect">
            <a:avLst/>
          </a:prstGeom>
        </p:spPr>
      </p:pic>
      <p:sp>
        <p:nvSpPr>
          <p:cNvPr id="7" name="Текстово поле 6"/>
          <p:cNvSpPr txBox="1"/>
          <p:nvPr/>
        </p:nvSpPr>
        <p:spPr>
          <a:xfrm>
            <a:off x="2101596" y="5126736"/>
            <a:ext cx="8010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9600" dirty="0" smtClean="0">
                <a:solidFill>
                  <a:srgbClr val="FFFF00"/>
                </a:solidFill>
              </a:rPr>
              <a:t>Юпитер</a:t>
            </a:r>
            <a:endParaRPr lang="bg-BG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539" y="152400"/>
            <a:ext cx="4067908" cy="4067908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3323493" y="422030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FF00"/>
                </a:solidFill>
                <a:latin typeface="Arial" panose="020B0604020202020204" pitchFamily="34" charset="0"/>
              </a:rPr>
              <a:t>Европа е четвъртият по големина естествен спътник на Юпитер и 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</a:rPr>
              <a:t>е най-малкият </a:t>
            </a:r>
            <a:r>
              <a:rPr lang="ru-RU" dirty="0">
                <a:solidFill>
                  <a:srgbClr val="FFFF00"/>
                </a:solidFill>
                <a:latin typeface="Arial" panose="020B0604020202020204" pitchFamily="34" charset="0"/>
              </a:rPr>
              <a:t>от четирите галилееви 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</a:rPr>
              <a:t>луни.</a:t>
            </a:r>
            <a:r>
              <a:rPr lang="ru-RU" dirty="0">
                <a:solidFill>
                  <a:srgbClr val="FFFF00"/>
                </a:solidFill>
              </a:rPr>
              <a:t> Името е предложено от Симон </a:t>
            </a:r>
            <a:r>
              <a:rPr lang="ru-RU" dirty="0" smtClean="0">
                <a:solidFill>
                  <a:srgbClr val="FFFF00"/>
                </a:solidFill>
              </a:rPr>
              <a:t>Мариус</a:t>
            </a:r>
            <a:r>
              <a:rPr lang="ru-RU" dirty="0">
                <a:solidFill>
                  <a:srgbClr val="FFFF00"/>
                </a:solidFill>
              </a:rPr>
              <a:t> скоро след откриването на спътника, но не навлиза в широка употреба до средата на 20 век. До този момент Европа е била известна под името Юпитер 2 или </a:t>
            </a:r>
            <a:r>
              <a:rPr lang="ru-RU" i="1" dirty="0">
                <a:solidFill>
                  <a:srgbClr val="FFFF00"/>
                </a:solidFill>
              </a:rPr>
              <a:t>вторият спътник на Юпитер</a:t>
            </a:r>
            <a:r>
              <a:rPr lang="ru-RU" dirty="0">
                <a:solidFill>
                  <a:srgbClr val="FFFF00"/>
                </a:solidFill>
              </a:rPr>
              <a:t>.</a:t>
            </a:r>
            <a:endParaRPr lang="bg-B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7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65930" y="2906131"/>
            <a:ext cx="39502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4000" smtClean="0">
                <a:solidFill>
                  <a:srgbClr val="FFC000"/>
                </a:solidFill>
              </a:rPr>
              <a:t>         АВТОР:</a:t>
            </a:r>
          </a:p>
          <a:p>
            <a:r>
              <a:rPr lang="bg-BG" sz="4000" dirty="0" smtClean="0">
                <a:solidFill>
                  <a:srgbClr val="FFC000"/>
                </a:solidFill>
              </a:rPr>
              <a:t>Правда </a:t>
            </a:r>
            <a:r>
              <a:rPr lang="bg-BG" sz="4000" dirty="0">
                <a:solidFill>
                  <a:srgbClr val="FFC000"/>
                </a:solidFill>
              </a:rPr>
              <a:t>Тодорова</a:t>
            </a:r>
          </a:p>
        </p:txBody>
      </p:sp>
    </p:spTree>
    <p:extLst>
      <p:ext uri="{BB962C8B-B14F-4D97-AF65-F5344CB8AC3E}">
        <p14:creationId xmlns:p14="http://schemas.microsoft.com/office/powerpoint/2010/main" val="13394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2303584" y="1477107"/>
            <a:ext cx="770206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1500" dirty="0" smtClean="0">
                <a:solidFill>
                  <a:srgbClr val="FFFF00"/>
                </a:solidFill>
              </a:rPr>
              <a:t>Космическо</a:t>
            </a:r>
          </a:p>
          <a:p>
            <a:pPr algn="ctr"/>
            <a:r>
              <a:rPr lang="bg-BG" sz="11500" dirty="0" smtClean="0">
                <a:solidFill>
                  <a:srgbClr val="FFFF00"/>
                </a:solidFill>
              </a:rPr>
              <a:t>положение</a:t>
            </a:r>
            <a:r>
              <a:rPr lang="bg-BG" sz="6600" dirty="0" smtClean="0">
                <a:solidFill>
                  <a:srgbClr val="FFFF00"/>
                </a:solidFill>
              </a:rPr>
              <a:t> </a:t>
            </a:r>
            <a:endParaRPr lang="bg-BG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0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339" y="230311"/>
            <a:ext cx="6651154" cy="3743546"/>
          </a:xfrm>
          <a:prstGeom prst="rect">
            <a:avLst/>
          </a:prstGeom>
        </p:spPr>
      </p:pic>
      <p:sp>
        <p:nvSpPr>
          <p:cNvPr id="5" name="Текстово поле 4"/>
          <p:cNvSpPr txBox="1"/>
          <p:nvPr/>
        </p:nvSpPr>
        <p:spPr>
          <a:xfrm>
            <a:off x="2165457" y="4237050"/>
            <a:ext cx="78249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dirty="0" smtClean="0">
                <a:solidFill>
                  <a:srgbClr val="FF9933"/>
                </a:solidFill>
              </a:rPr>
              <a:t>Юпитер</a:t>
            </a:r>
            <a:r>
              <a:rPr lang="bg-BG" sz="3200" dirty="0" smtClean="0">
                <a:solidFill>
                  <a:srgbClr val="FFFF00"/>
                </a:solidFill>
              </a:rPr>
              <a:t> е най-голямата външна планета в Слънчевата система. Тя е пета по отдалеченост от Слънцето. Съседите ѝ са </a:t>
            </a:r>
            <a:r>
              <a:rPr lang="bg-BG" sz="3200" dirty="0" smtClean="0">
                <a:solidFill>
                  <a:srgbClr val="FF0000"/>
                </a:solidFill>
              </a:rPr>
              <a:t>Марс</a:t>
            </a:r>
            <a:r>
              <a:rPr lang="bg-BG" sz="3200" dirty="0" smtClean="0">
                <a:solidFill>
                  <a:srgbClr val="92D050"/>
                </a:solidFill>
              </a:rPr>
              <a:t> </a:t>
            </a:r>
            <a:r>
              <a:rPr lang="bg-BG" sz="3200" dirty="0" smtClean="0">
                <a:solidFill>
                  <a:srgbClr val="FFFF00"/>
                </a:solidFill>
              </a:rPr>
              <a:t>и</a:t>
            </a:r>
            <a:r>
              <a:rPr lang="bg-BG" sz="3200" dirty="0" smtClean="0">
                <a:solidFill>
                  <a:srgbClr val="92D050"/>
                </a:solidFill>
              </a:rPr>
              <a:t> </a:t>
            </a:r>
            <a:r>
              <a:rPr lang="bg-BG" sz="3200" dirty="0" smtClean="0">
                <a:solidFill>
                  <a:srgbClr val="00B0F0"/>
                </a:solidFill>
              </a:rPr>
              <a:t>Сатурн</a:t>
            </a:r>
            <a:r>
              <a:rPr lang="bg-BG" sz="3200" dirty="0" smtClean="0">
                <a:solidFill>
                  <a:srgbClr val="FFFF00"/>
                </a:solidFill>
              </a:rPr>
              <a:t>.</a:t>
            </a:r>
            <a:endParaRPr lang="bg-BG" sz="3200" dirty="0">
              <a:solidFill>
                <a:srgbClr val="92D050"/>
              </a:solidFill>
            </a:endParaRPr>
          </a:p>
        </p:txBody>
      </p:sp>
      <p:sp>
        <p:nvSpPr>
          <p:cNvPr id="8" name="Стрелка нагоре 7"/>
          <p:cNvSpPr/>
          <p:nvPr/>
        </p:nvSpPr>
        <p:spPr>
          <a:xfrm>
            <a:off x="5256849" y="1570742"/>
            <a:ext cx="296562" cy="481914"/>
          </a:xfrm>
          <a:prstGeom prst="upArrow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Стрелка нагоре 8"/>
          <p:cNvSpPr/>
          <p:nvPr/>
        </p:nvSpPr>
        <p:spPr>
          <a:xfrm>
            <a:off x="7000102" y="1434815"/>
            <a:ext cx="296562" cy="481914"/>
          </a:xfrm>
          <a:prstGeom prst="upArrow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Стрелка нагоре 9"/>
          <p:cNvSpPr/>
          <p:nvPr/>
        </p:nvSpPr>
        <p:spPr>
          <a:xfrm>
            <a:off x="6144927" y="1994523"/>
            <a:ext cx="296562" cy="481914"/>
          </a:xfrm>
          <a:prstGeom prst="upArrow">
            <a:avLst/>
          </a:prstGeom>
          <a:solidFill>
            <a:srgbClr val="FFC000"/>
          </a:solidFill>
          <a:ln w="381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504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1863970" y="738554"/>
            <a:ext cx="8493369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700" dirty="0">
                <a:solidFill>
                  <a:srgbClr val="FFFF00"/>
                </a:solidFill>
              </a:rPr>
              <a:t>Я</a:t>
            </a:r>
            <a:r>
              <a:rPr lang="bg-BG" sz="28700" dirty="0" smtClean="0">
                <a:solidFill>
                  <a:srgbClr val="FFFF00"/>
                </a:solidFill>
              </a:rPr>
              <a:t>дро</a:t>
            </a:r>
            <a:endParaRPr lang="bg-BG" sz="287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3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2414952" y="4937504"/>
            <a:ext cx="7467602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bg-BG" sz="3200" dirty="0" smtClean="0">
                <a:solidFill>
                  <a:srgbClr val="FFFF00"/>
                </a:solidFill>
              </a:rPr>
              <a:t> Юпитер има твърдо ядро, съставено от различни елементи, предимно лед и метални силикати .</a:t>
            </a:r>
            <a:endParaRPr lang="bg-BG" sz="2800" dirty="0">
              <a:solidFill>
                <a:srgbClr val="FFFF00"/>
              </a:solidFill>
            </a:endParaRPr>
          </a:p>
        </p:txBody>
      </p:sp>
      <p:grpSp>
        <p:nvGrpSpPr>
          <p:cNvPr id="11" name="Групиране 10"/>
          <p:cNvGrpSpPr/>
          <p:nvPr/>
        </p:nvGrpSpPr>
        <p:grpSpPr>
          <a:xfrm>
            <a:off x="2799611" y="111479"/>
            <a:ext cx="6977433" cy="4744174"/>
            <a:chOff x="2905121" y="-240199"/>
            <a:chExt cx="6977433" cy="4744174"/>
          </a:xfrm>
        </p:grpSpPr>
        <p:pic>
          <p:nvPicPr>
            <p:cNvPr id="7" name="Картина 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23619" y="-240199"/>
              <a:ext cx="6058935" cy="4744174"/>
            </a:xfrm>
            <a:prstGeom prst="rect">
              <a:avLst/>
            </a:prstGeom>
          </p:spPr>
        </p:pic>
        <p:sp>
          <p:nvSpPr>
            <p:cNvPr id="8" name="Текстово поле 7"/>
            <p:cNvSpPr txBox="1"/>
            <p:nvPr/>
          </p:nvSpPr>
          <p:spPr>
            <a:xfrm>
              <a:off x="2905121" y="-37937"/>
              <a:ext cx="30421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400" dirty="0" smtClean="0">
                  <a:solidFill>
                    <a:srgbClr val="FFFF00"/>
                  </a:solidFill>
                </a:rPr>
                <a:t>Газ</a:t>
              </a:r>
            </a:p>
            <a:p>
              <a:pPr algn="ctr"/>
              <a:r>
                <a:rPr lang="bg-BG" sz="2400" dirty="0" smtClean="0">
                  <a:solidFill>
                    <a:srgbClr val="FFFF00"/>
                  </a:solidFill>
                </a:rPr>
                <a:t>Водород+хелий</a:t>
              </a:r>
              <a:endParaRPr lang="bg-BG" sz="2400" dirty="0">
                <a:solidFill>
                  <a:srgbClr val="FFFF00"/>
                </a:solidFill>
              </a:endParaRPr>
            </a:p>
          </p:txBody>
        </p:sp>
        <p:sp>
          <p:nvSpPr>
            <p:cNvPr id="9" name="Текстово поле 8"/>
            <p:cNvSpPr txBox="1"/>
            <p:nvPr/>
          </p:nvSpPr>
          <p:spPr>
            <a:xfrm>
              <a:off x="3357194" y="924982"/>
              <a:ext cx="23841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400" dirty="0" smtClean="0">
                  <a:solidFill>
                    <a:srgbClr val="FFFF00"/>
                  </a:solidFill>
                </a:rPr>
                <a:t>Течност</a:t>
              </a:r>
            </a:p>
            <a:p>
              <a:pPr algn="ctr"/>
              <a:r>
                <a:rPr lang="bg-BG" sz="2400" dirty="0">
                  <a:solidFill>
                    <a:srgbClr val="FFFF00"/>
                  </a:solidFill>
                </a:rPr>
                <a:t>метален водород+хелий</a:t>
              </a:r>
            </a:p>
          </p:txBody>
        </p:sp>
        <p:sp>
          <p:nvSpPr>
            <p:cNvPr id="10" name="Текстово поле 9"/>
            <p:cNvSpPr txBox="1"/>
            <p:nvPr/>
          </p:nvSpPr>
          <p:spPr>
            <a:xfrm>
              <a:off x="3122878" y="2195651"/>
              <a:ext cx="260662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400" dirty="0" smtClean="0">
                  <a:solidFill>
                    <a:srgbClr val="FFFF00"/>
                  </a:solidFill>
                </a:rPr>
                <a:t>Твърдо ядро</a:t>
              </a:r>
            </a:p>
            <a:p>
              <a:pPr algn="ctr"/>
              <a:r>
                <a:rPr lang="bg-BG" sz="2400" dirty="0" smtClean="0">
                  <a:solidFill>
                    <a:srgbClr val="FFFF00"/>
                  </a:solidFill>
                </a:rPr>
                <a:t>лед+метални силикати</a:t>
              </a:r>
              <a:endParaRPr lang="bg-BG" sz="2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6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2338755" y="2198076"/>
            <a:ext cx="74382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3800" dirty="0" smtClean="0">
                <a:solidFill>
                  <a:srgbClr val="FFFF00"/>
                </a:solidFill>
              </a:rPr>
              <a:t>Спътници</a:t>
            </a:r>
            <a:endParaRPr lang="bg-BG" sz="13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6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/>
          <p:cNvPicPr>
            <a:picLocks noChangeAspect="1"/>
          </p:cNvPicPr>
          <p:nvPr/>
        </p:nvPicPr>
        <p:blipFill>
          <a:blip r:embed="rId3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523" y="123090"/>
            <a:ext cx="4853348" cy="4853348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2048972" y="4762502"/>
            <a:ext cx="82112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Ганимед е най-големият спътник в Слънчевата система. Той е по-голям от Меркурий и Плутон.</a:t>
            </a:r>
            <a:r>
              <a:rPr lang="bg-BG" sz="2800" noProof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bg-BG" sz="2800" noProof="1" smtClean="0">
                <a:solidFill>
                  <a:srgbClr val="FFFF00"/>
                </a:solidFill>
                <a:latin typeface="Arial" panose="020B0604020202020204" pitchFamily="34" charset="0"/>
              </a:rPr>
              <a:t>Преди 20 век обаче </a:t>
            </a:r>
            <a:r>
              <a:rPr lang="bg-BG" sz="2800" noProof="1">
                <a:solidFill>
                  <a:srgbClr val="FFFF00"/>
                </a:solidFill>
                <a:latin typeface="Arial" panose="020B0604020202020204" pitchFamily="34" charset="0"/>
              </a:rPr>
              <a:t>Ганимед е наричан </a:t>
            </a:r>
            <a:r>
              <a:rPr lang="bg-BG" sz="2800" noProof="1" smtClean="0">
                <a:solidFill>
                  <a:srgbClr val="FFFF00"/>
                </a:solidFill>
                <a:latin typeface="Arial" panose="020B0604020202020204" pitchFamily="34" charset="0"/>
              </a:rPr>
              <a:t>Юпитер 3 или </a:t>
            </a:r>
            <a:r>
              <a:rPr lang="bg-BG" sz="2800" i="1" noProof="1" smtClean="0">
                <a:solidFill>
                  <a:srgbClr val="FFFF00"/>
                </a:solidFill>
                <a:latin typeface="Arial" panose="020B0604020202020204" pitchFamily="34" charset="0"/>
              </a:rPr>
              <a:t>третият спътник на Юпитер</a:t>
            </a:r>
            <a:r>
              <a:rPr lang="bg-BG" sz="4400" noProof="1" smtClean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bg-BG" sz="4400" noProof="1" smtClean="0">
              <a:solidFill>
                <a:srgbClr val="FFFF00"/>
              </a:solidFill>
            </a:endParaRPr>
          </a:p>
          <a:p>
            <a:pPr algn="ctr"/>
            <a:endParaRPr lang="bg-BG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авоъгълник 2"/>
          <p:cNvSpPr/>
          <p:nvPr/>
        </p:nvSpPr>
        <p:spPr>
          <a:xfrm>
            <a:off x="1903297" y="5326057"/>
            <a:ext cx="84757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FF00"/>
                </a:solidFill>
                <a:latin typeface="Arial" panose="020B0604020202020204" pitchFamily="34" charset="0"/>
              </a:rPr>
              <a:t>Калисто е вторият по големина естествен спътник на </a:t>
            </a:r>
            <a:r>
              <a:rPr lang="ru-RU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Юпитер</a:t>
            </a:r>
            <a:r>
              <a:rPr lang="ru-RU" sz="2800" dirty="0" smtClean="0">
                <a:solidFill>
                  <a:srgbClr val="FFFF00"/>
                </a:solidFill>
              </a:rPr>
              <a:t>. </a:t>
            </a:r>
            <a:r>
              <a:rPr lang="ru-RU" sz="2800" dirty="0">
                <a:solidFill>
                  <a:srgbClr val="FFFF00"/>
                </a:solidFill>
              </a:rPr>
              <a:t>Преди </a:t>
            </a:r>
            <a:r>
              <a:rPr lang="ru-RU" sz="2800" dirty="0" smtClean="0">
                <a:solidFill>
                  <a:srgbClr val="FFFF00"/>
                </a:solidFill>
              </a:rPr>
              <a:t>20 век </a:t>
            </a:r>
            <a:r>
              <a:rPr lang="ru-RU" sz="2800" dirty="0">
                <a:solidFill>
                  <a:srgbClr val="FFFF00"/>
                </a:solidFill>
              </a:rPr>
              <a:t>Калисто е наричан Юпитер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4 или четвъртият спътник на Юпитер.</a:t>
            </a:r>
            <a:endParaRPr lang="bg-BG" sz="4000" dirty="0">
              <a:solidFill>
                <a:srgbClr val="FFFF00"/>
              </a:solidFill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648" y="-186935"/>
            <a:ext cx="5776073" cy="586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2259619" y="5042118"/>
            <a:ext cx="77137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FF00"/>
                </a:solidFill>
                <a:latin typeface="Arial" panose="020B0604020202020204" pitchFamily="34" charset="0"/>
              </a:rPr>
              <a:t>Йо е най-вътрешният от </a:t>
            </a:r>
            <a:r>
              <a:rPr lang="ru-RU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четирите </a:t>
            </a:r>
            <a:r>
              <a:rPr lang="ru-RU" sz="2800" dirty="0">
                <a:solidFill>
                  <a:srgbClr val="FFFF00"/>
                </a:solidFill>
                <a:latin typeface="Arial" panose="020B0604020202020204" pitchFamily="34" charset="0"/>
              </a:rPr>
              <a:t>спътници на </a:t>
            </a:r>
            <a:r>
              <a:rPr lang="ru-RU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Юпитер</a:t>
            </a:r>
            <a:r>
              <a:rPr lang="ru-RU" sz="2800" dirty="0" smtClean="0">
                <a:solidFill>
                  <a:srgbClr val="FFFF00"/>
                </a:solidFill>
              </a:rPr>
              <a:t>. Преди 20 век обаче Йо </a:t>
            </a:r>
            <a:r>
              <a:rPr lang="ru-RU" sz="2800" dirty="0">
                <a:solidFill>
                  <a:srgbClr val="FFFF00"/>
                </a:solidFill>
              </a:rPr>
              <a:t>е наричан Юпитер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1 или просто </a:t>
            </a:r>
            <a:r>
              <a:rPr lang="ru-RU" sz="2800" i="1" dirty="0">
                <a:solidFill>
                  <a:srgbClr val="FFFF00"/>
                </a:solidFill>
              </a:rPr>
              <a:t>първият спътник на Юпитер</a:t>
            </a:r>
            <a:r>
              <a:rPr lang="ru-RU" dirty="0">
                <a:solidFill>
                  <a:srgbClr val="FFFF00"/>
                </a:solidFill>
              </a:rPr>
              <a:t>.</a:t>
            </a:r>
            <a:endParaRPr lang="bg-BG" dirty="0">
              <a:solidFill>
                <a:srgbClr val="FFFF00"/>
              </a:solidFill>
            </a:endParaRPr>
          </a:p>
        </p:txBody>
      </p:sp>
      <p:pic>
        <p:nvPicPr>
          <p:cNvPr id="3" name="Картина 2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978" y="-83534"/>
            <a:ext cx="5429256" cy="542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9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64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на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mitaka2005</dc:creator>
  <cp:lastModifiedBy>Windows User</cp:lastModifiedBy>
  <cp:revision>23</cp:revision>
  <dcterms:created xsi:type="dcterms:W3CDTF">2020-01-16T19:06:25Z</dcterms:created>
  <dcterms:modified xsi:type="dcterms:W3CDTF">2020-02-10T08:30:36Z</dcterms:modified>
</cp:coreProperties>
</file>