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7" r:id="rId5"/>
    <p:sldId id="269" r:id="rId6"/>
    <p:sldId id="268" r:id="rId7"/>
    <p:sldId id="272" r:id="rId8"/>
    <p:sldId id="273" r:id="rId9"/>
    <p:sldId id="27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" y="3250526"/>
            <a:ext cx="11049000" cy="18288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Лятна академия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en-US" sz="7200" dirty="0" smtClean="0">
                <a:solidFill>
                  <a:srgbClr val="0070C0"/>
                </a:solidFill>
              </a:rPr>
              <a:t>“</a:t>
            </a:r>
            <a:r>
              <a:rPr lang="ru-RU" sz="7200" dirty="0" smtClean="0">
                <a:solidFill>
                  <a:srgbClr val="0070C0"/>
                </a:solidFill>
              </a:rPr>
              <a:t>Леонардо да Винчи</a:t>
            </a:r>
            <a:r>
              <a:rPr lang="en-US" sz="7200" dirty="0" smtClean="0">
                <a:solidFill>
                  <a:srgbClr val="0070C0"/>
                </a:solidFill>
              </a:rPr>
              <a:t>”</a:t>
            </a:r>
            <a:br>
              <a:rPr lang="en-US" sz="7200" dirty="0" smtClean="0">
                <a:solidFill>
                  <a:srgbClr val="0070C0"/>
                </a:solidFill>
              </a:rPr>
            </a:br>
            <a:r>
              <a:rPr lang="bg-BG" sz="7200" dirty="0" smtClean="0">
                <a:solidFill>
                  <a:srgbClr val="FF0000"/>
                </a:solidFill>
              </a:rPr>
              <a:t>16 ГОДИНИ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bg-BG" sz="7200" dirty="0" smtClean="0">
                <a:solidFill>
                  <a:srgbClr val="FF0000"/>
                </a:solidFill>
              </a:rPr>
              <a:t>Е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bg-BG" sz="7200" dirty="0" smtClean="0">
                <a:solidFill>
                  <a:srgbClr val="FF0000"/>
                </a:solidFill>
              </a:rPr>
              <a:t>С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bg-BG" sz="7200" dirty="0" smtClean="0">
                <a:solidFill>
                  <a:srgbClr val="FF0000"/>
                </a:solidFill>
              </a:rPr>
              <a:t>ВАС</a:t>
            </a:r>
            <a:r>
              <a:rPr lang="ru-RU" sz="7200" dirty="0" smtClean="0">
                <a:solidFill>
                  <a:srgbClr val="FF0000"/>
                </a:solidFill>
              </a:rPr>
              <a:t>!</a:t>
            </a:r>
            <a:r>
              <a:rPr lang="ru-RU" sz="7200" dirty="0" smtClean="0">
                <a:solidFill>
                  <a:srgbClr val="0070C0"/>
                </a:solidFill>
              </a:rPr>
              <a:t>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en-US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45" y="160337"/>
            <a:ext cx="774259" cy="658425"/>
          </a:xfrm>
          <a:prstGeom prst="rect">
            <a:avLst/>
          </a:prstGeom>
        </p:spPr>
      </p:pic>
      <p:pic>
        <p:nvPicPr>
          <p:cNvPr id="3074" name="Picture 2" descr="За куклите и камиончетата или как момчетата и момичетата учат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" r="66000" b="52988"/>
          <a:stretch/>
        </p:blipFill>
        <p:spPr bwMode="auto">
          <a:xfrm rot="11031711">
            <a:off x="7812765" y="5089610"/>
            <a:ext cx="912507" cy="12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а куклите и камиончетата или как момчетата и момичетата учат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 r="26411" b="47165"/>
          <a:stretch/>
        </p:blipFill>
        <p:spPr bwMode="auto">
          <a:xfrm>
            <a:off x="6834501" y="4990788"/>
            <a:ext cx="1235837" cy="16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Little Pony Friendship is Mag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36" y="824715"/>
            <a:ext cx="1066425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818762"/>
            <a:ext cx="838200" cy="1197812"/>
          </a:xfrm>
          <a:prstGeom prst="rect">
            <a:avLst/>
          </a:prstGeom>
        </p:spPr>
      </p:pic>
      <p:pic>
        <p:nvPicPr>
          <p:cNvPr id="4" name="Mr_T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94" y="4713609"/>
            <a:ext cx="1694835" cy="1981372"/>
          </a:xfrm>
          <a:prstGeom prst="rect">
            <a:avLst/>
          </a:prstGeom>
        </p:spPr>
      </p:pic>
      <p:sp>
        <p:nvSpPr>
          <p:cNvPr id="9" name="AutoShape 8" descr="Clip Art Royalty Free Download Soccer Download Free - Soccer Bal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2353" y="6229922"/>
            <a:ext cx="1166813" cy="6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1886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6" y="914400"/>
            <a:ext cx="735106" cy="614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 rot="11073467">
            <a:off x="9410774" y="1585986"/>
            <a:ext cx="688534" cy="9882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88951" y="5026155"/>
            <a:ext cx="811541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+mj-lt"/>
              </a:rPr>
              <a:t>УВАЖАЕМИ РОДИТЕЛИ,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63" y="5373142"/>
            <a:ext cx="1150436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ЛЯТНА АКАДЕМИЯ "ЛЕОНАРДО ДА ВИНЧИ“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ОТНОВО Е С ВАС!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371600" y="6142584"/>
            <a:ext cx="14706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  <a:latin typeface="+mj-lt"/>
              </a:rPr>
              <a:t>ПРИЕМАТ СЕ МАЛКИ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УЧЕНИЦИ </a:t>
            </a:r>
            <a:r>
              <a:rPr lang="bg-BG" sz="2800" b="1" dirty="0" smtClean="0">
                <a:solidFill>
                  <a:srgbClr val="0070C0"/>
                </a:solidFill>
                <a:latin typeface="+mj-lt"/>
              </a:rPr>
              <a:t>ОТ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ЦЕЛИЯ ГРАД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2056" y="4276956"/>
            <a:ext cx="1047217" cy="933372"/>
          </a:xfrm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r="19689"/>
          <a:stretch>
            <a:fillRect/>
          </a:stretch>
        </p:blipFill>
        <p:spPr/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09872" flipH="1">
            <a:off x="10918957" y="1434906"/>
            <a:ext cx="863418" cy="17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36187"/>
      </p:ext>
    </p:extLst>
  </p:cSld>
  <p:clrMapOvr>
    <a:masterClrMapping/>
  </p:clrMapOvr>
  <p:transition spd="med" advClick="0" advTm="6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88" y="6172200"/>
            <a:ext cx="10878681" cy="5799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  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Всяка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седмица занятията са посветени на определена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тема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+mn-lt"/>
              </a:rPr>
            </a:b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която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се проектира в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игровите занимания по езици, забавна</a:t>
            </a:r>
            <a:r>
              <a:rPr lang="bg-BG" sz="2700" dirty="0" smtClean="0">
                <a:solidFill>
                  <a:srgbClr val="0070C0"/>
                </a:solidFill>
                <a:latin typeface="+mn-lt"/>
              </a:rPr>
              <a:t>та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математика,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рисуването</a:t>
            </a:r>
            <a:r>
              <a:rPr lang="bg-BG" sz="27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танците, спорта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и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градските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разходки. </a:t>
            </a:r>
            <a:r>
              <a:rPr lang="ru-RU" sz="2700" dirty="0">
                <a:latin typeface="+mn-lt"/>
              </a:rPr>
              <a:t/>
            </a:r>
            <a:br>
              <a:rPr lang="ru-RU" sz="2700" dirty="0">
                <a:latin typeface="+mn-lt"/>
              </a:rPr>
            </a:br>
            <a:endParaRPr lang="en-US" sz="2700" dirty="0">
              <a:latin typeface="+mn-lt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8" b="26458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914400"/>
            <a:ext cx="774259" cy="65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82" y="3570877"/>
            <a:ext cx="993734" cy="1292464"/>
          </a:xfrm>
          <a:prstGeom prst="rect">
            <a:avLst/>
          </a:prstGeom>
        </p:spPr>
      </p:pic>
      <p:pic>
        <p:nvPicPr>
          <p:cNvPr id="3074" name="Picture 2" descr="Download Weather Hd HQ PNG Image | FreePNGIm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3236"/>
            <a:ext cx="1464125" cy="14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29386"/>
      </p:ext>
    </p:extLst>
  </p:cSld>
  <p:clrMapOvr>
    <a:masterClrMapping/>
  </p:clrMapOvr>
  <p:transition spd="med" advClick="0" advTm="7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00" y="6400800"/>
            <a:ext cx="11025300" cy="5799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  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Тази седмица е </a:t>
            </a:r>
            <a:r>
              <a:rPr lang="ru-RU" sz="2800" dirty="0" smtClean="0"/>
              <a:t>СЕДМИЦАТА НА РЕКА ДУНАВ...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>
                <a:solidFill>
                  <a:srgbClr val="0070C0"/>
                </a:solidFill>
                <a:latin typeface="+mn-lt"/>
              </a:rPr>
              <a:t>За най-големите имаше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пъзел, пълен с интересни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факти за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реката...  </a:t>
            </a:r>
            <a:r>
              <a:rPr lang="en-US" sz="270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+mn-lt"/>
              </a:rPr>
            </a:br>
            <a:r>
              <a:rPr lang="bg-BG" sz="2700" dirty="0" smtClean="0">
                <a:solidFill>
                  <a:srgbClr val="0070C0"/>
                </a:solidFill>
                <a:latin typeface="+mn-lt"/>
              </a:rPr>
              <a:t>...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по-малките «пуснаха на вода» лодки с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любимите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си компютри,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+mn-lt"/>
              </a:rPr>
            </a:br>
            <a:endParaRPr lang="en-US" sz="27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774259" cy="658425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6" b="21136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10012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r="10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4881880"/>
      </p:ext>
    </p:extLst>
  </p:cSld>
  <p:clrMapOvr>
    <a:masterClrMapping/>
  </p:clrMapOvr>
  <p:transition spd="med" advClick="0" advTm="8000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" y="914400"/>
            <a:ext cx="774259" cy="658425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022593" y="5257800"/>
            <a:ext cx="9015949" cy="13319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Най-малките откриха река Дунав на картата на България,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а после </a:t>
            </a:r>
            <a:r>
              <a:rPr lang="ru-RU" sz="2400" dirty="0" smtClean="0">
                <a:solidFill>
                  <a:srgbClr val="0070C0"/>
                </a:solidFill>
                <a:ea typeface="+mj-ea"/>
                <a:cs typeface="+mj-cs"/>
              </a:rPr>
              <a:t>всички заедно и </a:t>
            </a: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кода с името на град Русе ...</a:t>
            </a:r>
            <a:endParaRPr lang="en-US" sz="24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4613">
            <a:off x="10950855" y="1527874"/>
            <a:ext cx="1061993" cy="1267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5122529"/>
            <a:ext cx="1363554" cy="1181747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122529"/>
            <a:ext cx="2209800" cy="1110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0151714"/>
      </p:ext>
    </p:extLst>
  </p:cSld>
  <p:clrMapOvr>
    <a:masterClrMapping/>
  </p:clrMapOvr>
  <p:transition spd="med" advClick="0" advTm="7000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131" y="1977262"/>
            <a:ext cx="719825" cy="612135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143000" y="5105400"/>
            <a:ext cx="8534400" cy="13319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ea typeface="+mj-ea"/>
                <a:cs typeface="+mj-cs"/>
              </a:rPr>
              <a:t>Имаше «речен» час по английски, разходки, смях и игри, които завършиха с ритуално пускане на бутилки </a:t>
            </a: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smtClean="0">
                <a:solidFill>
                  <a:srgbClr val="0070C0"/>
                </a:solidFill>
              </a:rPr>
              <a:t>реката, </a:t>
            </a:r>
            <a:r>
              <a:rPr lang="ru-RU" sz="2400" dirty="0" smtClean="0">
                <a:solidFill>
                  <a:srgbClr val="0070C0"/>
                </a:solidFill>
                <a:ea typeface="+mj-ea"/>
                <a:cs typeface="+mj-cs"/>
              </a:rPr>
              <a:t>с послания до всички приятели, с които работим по европейски проекти 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029200"/>
            <a:ext cx="1363554" cy="1181747"/>
          </a:xfrm>
          <a:prstGeom prst="rect">
            <a:avLst/>
          </a:prstGeom>
        </p:spPr>
      </p:pic>
      <p:pic>
        <p:nvPicPr>
          <p:cNvPr id="2050" name="Picture 2" descr="Спасител Изображения - Изтегляне на безплатни изображения -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811" y="1600200"/>
            <a:ext cx="1469519" cy="14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2181210"/>
      </p:ext>
    </p:extLst>
  </p:cSld>
  <p:clrMapOvr>
    <a:masterClrMapping/>
  </p:clrMapOvr>
  <p:transition spd="med" advClick="0" advTm="9000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2" y="276983"/>
            <a:ext cx="1225402" cy="1024217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2514600" y="132142"/>
            <a:ext cx="77442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5400" b="1" i="1" dirty="0" smtClean="0">
                <a:solidFill>
                  <a:srgbClr val="FF0000"/>
                </a:solidFill>
                <a:latin typeface="Calibri Light" panose="020F0302020204030204"/>
              </a:rPr>
              <a:t>УЧИМ, МОЖЕМ</a:t>
            </a:r>
            <a:r>
              <a:rPr lang="en-US" sz="5400" b="1" i="1" dirty="0" smtClean="0">
                <a:solidFill>
                  <a:srgbClr val="FF0000"/>
                </a:solidFill>
                <a:latin typeface="Calibri Light" panose="020F0302020204030204"/>
              </a:rPr>
              <a:t>, </a:t>
            </a:r>
            <a:r>
              <a:rPr lang="bg-BG" sz="5400" b="1" i="1" dirty="0" smtClean="0">
                <a:solidFill>
                  <a:srgbClr val="FF0000"/>
                </a:solidFill>
                <a:latin typeface="Calibri Light" panose="020F0302020204030204"/>
              </a:rPr>
              <a:t>УСПЯВАМЕ!</a:t>
            </a:r>
            <a:endParaRPr lang="en-US" sz="5400" b="1" i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938881" y="21301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15 години </a:t>
            </a:r>
            <a:b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ПЪРВО ЧАСТНО УЧИЛИЩЕ</a:t>
            </a:r>
            <a:b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„Леонардо да Винчи“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00600"/>
            <a:ext cx="3225064" cy="18350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69106" y="50848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Телефони за контакти:</a:t>
            </a:r>
            <a:endParaRPr lang="ru-RU" dirty="0" smtClean="0">
              <a:solidFill>
                <a:srgbClr val="002060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Open Sans"/>
              </a:rPr>
              <a:t>+359 882 877 526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Open Sans"/>
              </a:rPr>
              <a:t>+359 878 845 468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Директор</a:t>
            </a:r>
          </a:p>
          <a:p>
            <a:pPr fontAlgn="base"/>
            <a:r>
              <a:rPr lang="ru-RU" b="1" i="1" dirty="0" smtClean="0">
                <a:solidFill>
                  <a:srgbClr val="002060"/>
                </a:solidFill>
                <a:latin typeface="Open Sans"/>
              </a:rPr>
              <a:t>Св. Харизанова</a:t>
            </a:r>
            <a:r>
              <a:rPr lang="ru-RU" b="1" dirty="0" smtClean="0">
                <a:solidFill>
                  <a:srgbClr val="002060"/>
                </a:solidFill>
                <a:latin typeface="Open Sans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Open Sans"/>
              </a:rPr>
              <a:t> +359 889 234 565</a:t>
            </a:r>
            <a:endParaRPr lang="en-US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635930"/>
            <a:ext cx="1393334" cy="27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p:transition spd="slow" advClick="0" advTm="8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a4f35948-e619-41b3-aa29-22878b09cfd2"/>
    <ds:schemaRef ds:uri="http://www.w3.org/XML/1998/namespace"/>
    <ds:schemaRef ds:uri="40262f94-9f35-4ac3-9a90-690165a166b7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191</Words>
  <Application>Microsoft Office PowerPoint</Application>
  <PresentationFormat>Widescreen</PresentationFormat>
  <Paragraphs>22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Open Sans</vt:lpstr>
      <vt:lpstr>Times New Roman</vt:lpstr>
      <vt:lpstr>Children Friends 16x9</vt:lpstr>
      <vt:lpstr> Лятна академия “Леонардо да Винчи” 16 ГОДИНИ Е С ВАС!  </vt:lpstr>
      <vt:lpstr>УВАЖАЕМИ РОДИТЕЛИ, </vt:lpstr>
      <vt:lpstr>   Всяка седмица занятията са посветени на определена тема,  която се проектира в игровите занимания по езици, забавната математика, рисуването, танците, спорта и градските разходки.  </vt:lpstr>
      <vt:lpstr>   Тази седмица е СЕДМИЦАТА НА РЕКА ДУНАВ...  За най-големите имаше пъзел, пълен с интересни факти за реката...   ...по-малките «пуснаха на вода» лодки с любимите си компютри,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Molnar_vet</dc:creator>
  <cp:keywords/>
  <cp:lastModifiedBy>Windows User</cp:lastModifiedBy>
  <cp:revision>95</cp:revision>
  <dcterms:created xsi:type="dcterms:W3CDTF">2020-05-27T10:39:36Z</dcterms:created>
  <dcterms:modified xsi:type="dcterms:W3CDTF">2020-07-02T09:19:43Z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